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3" r:id="rId3"/>
    <p:sldId id="258" r:id="rId4"/>
    <p:sldId id="268" r:id="rId5"/>
    <p:sldId id="275" r:id="rId6"/>
    <p:sldId id="269" r:id="rId7"/>
    <p:sldId id="270" r:id="rId8"/>
    <p:sldId id="271" r:id="rId9"/>
    <p:sldId id="261" r:id="rId10"/>
    <p:sldId id="264" r:id="rId11"/>
    <p:sldId id="276" r:id="rId12"/>
    <p:sldId id="27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AEDB3-358A-4A82-BD5A-8ED62EB3E52D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5032A-4A92-483E-BA22-FBA7E7C7B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32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1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E3BADB-2752-4410-AC74-75934CE0A505}" type="slidenum">
              <a:rPr lang="de-DE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7396-2BE4-5E24-FF38-2C3B4C7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4104-1434-75AE-A0F2-15D1AA1D6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5F24-BD46-6137-CBBA-52B47FD4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466B-BA14-43F9-BF3A-C7AF4D265EF6}" type="datetime1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42D6-BF8D-A2EE-340B-31EA0D4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FAE2-B3A9-BC8C-EAC3-26096EB5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8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FE96-42CD-08DD-B856-C8FBE5A7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5BC7-711A-2BDF-9003-409BEF9EF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B80D-5B3A-4218-98C7-BCD2F679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46E3-503F-43E5-9751-E18D5C3F3EE5}" type="datetime1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E8308-8226-04F0-148F-5A92E983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09EFE-F036-340B-724C-F132F4EA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2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117A0-D5D9-03F5-0B02-5F3438FB9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8C9B-D2D1-ABF5-E141-D415BBC05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A967-3CD7-B8C7-DC06-A525B403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10F0-83B5-4414-BA25-2925A4C38CEA}" type="datetime1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4256-8FB2-8D5B-9431-9C23F342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4623-C14A-EEC8-51FD-3BBD61C3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7520" y="313920"/>
            <a:ext cx="9968400" cy="45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07880" y="1406520"/>
            <a:ext cx="11375640" cy="500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6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8FF1-9CA7-1C94-FFB8-3D8D8A53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3055-6849-2FCE-B4B4-906E28BD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D8E8-44CD-ADD6-0AE0-10C1A839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59D6-4CEF-4960-A9FE-E55DB08CA49C}" type="datetime1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1265-7F39-518C-88F5-8A20E6D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462D-7169-ECD0-66BD-FDDFF1DE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4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0EAC-E8F5-A80D-D605-B2C98761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1C74E-7EAE-7480-E694-370751765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FC99-B98B-5687-8FC5-5ACE5B44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A214-1A52-4EFA-A12A-F35B075A4B74}" type="datetime1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42FF2-76EF-68D9-5B71-C66A34A5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A99F-40AC-F178-8DCE-9FA6A12C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5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FC3F-9199-F709-E14C-4F0CEE94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221-5E5F-4EB4-4FAE-A463F6C04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7BAD-C4A8-E9D0-DD95-EF93F9B6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B0E58-C9F0-0999-41DB-CCCD887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8629-D694-4684-82CA-953AF440C013}" type="datetime1">
              <a:rPr lang="en-GB" smtClean="0"/>
              <a:t>01/09/2023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5D8CA-23D7-675A-2826-E9494CDA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A7CBE-39B6-4EE0-DF4E-A703FE86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6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4013-4F98-B78A-A215-9CD98145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DFEE-3090-3A64-60A4-DEDA705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A7F7-3808-5029-3199-7F21E81C5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03CAD-9FC5-1EEB-315E-F1DDE61D6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CFBC1-C501-EB0E-016A-2AEEC6C12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8D5DD-3021-E31D-D153-520061C7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4155-C72E-4EBA-B762-204A008C2110}" type="datetime1">
              <a:rPr lang="en-GB" smtClean="0"/>
              <a:t>01/09/2023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BB3E5-03BD-0BB4-BE93-BE43B0AD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60D0D-DCD0-4B98-CEC4-3F793153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4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D2C6-CAD6-0FE4-900E-C8B3F999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E3366-1D9B-6AF9-EFF3-4B828B0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5730-61E9-46EA-922A-BE08F9DC7EBC}" type="datetime1">
              <a:rPr lang="en-GB" smtClean="0"/>
              <a:t>01/09/2023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06D4-10A5-4FF0-7945-76E6FD3C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BEF1-98DA-B0A3-62DE-91CFBE3E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C7758-DA88-518C-4B66-A9525290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BAC-EDDD-45D9-9FAD-24B1694D84C9}" type="datetime1">
              <a:rPr lang="en-GB" smtClean="0"/>
              <a:t>01/09/2023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AE7A-907A-C90A-FA2E-0B5A311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AF01D-C69C-C26C-34A7-9D6BF27E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0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7D8F-681B-5F69-9D22-3F54C84E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8417-8AA6-06EC-E8A5-4DCCF147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ED316-A6E0-73BE-4B12-CD4EB7E55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2FD5C-A71D-E471-E656-F80C92B7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ACDD-B6B6-4058-A6D2-54852E20247F}" type="datetime1">
              <a:rPr lang="en-GB" smtClean="0"/>
              <a:t>01/09/2023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53F30-3C62-8766-09F1-2C387CE2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C71-B608-78E9-5D01-19F328BA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5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877C-0E73-34C1-FE40-DAA6F9B6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85C99-C908-EF56-0B7C-191E8800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35F2D-44F1-C5CB-B57C-16CFBB290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2D53D-4BB3-A0D6-3695-BD3D219E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81B6-7451-4280-BE2D-EBA8A9729551}" type="datetime1">
              <a:rPr lang="en-GB" smtClean="0"/>
              <a:t>01/09/2023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CD56E-A5A0-5BCC-A7EF-B79BD9F9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3B5D-1273-4C7C-DDF8-F0FB495F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33D66-0944-1FB1-EDD6-C23D2F69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74B48-535B-ABB0-420B-B498E87BF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2C4B-AD0E-4343-B227-473C3D6E2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68BBE-C674-408D-A2D3-8C11399BE1F0}" type="datetime1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001B-D726-E7F4-5C96-D367C63B8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8BFF-8E05-DA2F-A5A5-F721623BF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6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D90218B9-363C-F4E6-FECC-A77FF7A9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9"/>
            <a:ext cx="12192000" cy="6830281"/>
          </a:xfrm>
          <a:prstGeom prst="rect">
            <a:avLst/>
          </a:prstGeom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7880" y="819121"/>
            <a:ext cx="11375640" cy="21993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800" b="1" strike="noStrike" spc="-1" dirty="0">
                <a:solidFill>
                  <a:srgbClr val="009FDF"/>
                </a:solidFill>
                <a:latin typeface="Arial"/>
              </a:rPr>
              <a:t>Modelling of nonlinear light up-conversion from intense femtosecond laser pulses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07880" y="3225043"/>
            <a:ext cx="11375640" cy="152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DESY </a:t>
            </a:r>
            <a:r>
              <a:rPr lang="en-US" sz="1800" b="1" spc="-1" dirty="0">
                <a:solidFill>
                  <a:srgbClr val="F18F1F"/>
                </a:solidFill>
                <a:latin typeface="Arial"/>
              </a:rPr>
              <a:t>Summer Student </a:t>
            </a:r>
            <a:r>
              <a:rPr lang="en-US" sz="1800" b="1" strike="noStrike" spc="-1" dirty="0" err="1">
                <a:solidFill>
                  <a:srgbClr val="F18F1F"/>
                </a:solidFill>
                <a:latin typeface="Arial"/>
              </a:rPr>
              <a:t>Programme</a:t>
            </a: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 2023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Project Presentation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14360" y="4286434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Group: CFEL-ATTO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Supervisor: </a:t>
            </a:r>
            <a:r>
              <a:rPr lang="en-US" sz="1800" i="1" spc="-1" dirty="0" err="1">
                <a:solidFill>
                  <a:srgbClr val="000000"/>
                </a:solidFill>
                <a:latin typeface="Arial"/>
              </a:rPr>
              <a:t>Josina</a:t>
            </a: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 Hahne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07880" y="4948261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0" algn="ctr">
              <a:spcBef>
                <a:spcPts val="1417"/>
              </a:spcBef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David Amorim (University of Glasgow)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10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5935652" y="5916984"/>
            <a:ext cx="586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12: </a:t>
            </a:r>
            <a:r>
              <a:rPr lang="en-GB" dirty="0"/>
              <a:t>Gas density distribution models for the old cell, the new chip and the gradient model, all at 2.0bar</a:t>
            </a:r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8CB857-2D80-4106-9546-B27F7FA4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638702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326072" y="1489367"/>
            <a:ext cx="5043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/>
              <a:t>COMSOL</a:t>
            </a:r>
            <a:r>
              <a:rPr lang="en-GB" sz="2400" dirty="0"/>
              <a:t> simulations for the gas density distribution of the new and old cell were produced (by </a:t>
            </a:r>
            <a:r>
              <a:rPr lang="en-GB" sz="2400" dirty="0" err="1"/>
              <a:t>Josina</a:t>
            </a:r>
            <a:r>
              <a:rPr lang="en-GB" sz="2400" dirty="0"/>
              <a:t> Hahne)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Currently, these models do not sufficiently consider interactions between gas molecules at high pressures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They do allow for a qualitative comparison of the new and the old cell, however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8" name="Picture 7" descr="A blue arrow pointing to a line&#10;&#10;Description automatically generated">
            <a:extLst>
              <a:ext uri="{FF2B5EF4-FFF2-40B4-BE49-F238E27FC236}">
                <a16:creationId xmlns:a16="http://schemas.microsoft.com/office/drawing/2014/main" id="{6D96301C-0A88-3B2A-3776-FE13D0E0A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823441"/>
            <a:ext cx="4613209" cy="859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EF8AE-B0FF-8F85-97B1-7A31F2E3F47D}"/>
              </a:ext>
            </a:extLst>
          </p:cNvPr>
          <p:cNvSpPr txBox="1"/>
          <p:nvPr/>
        </p:nvSpPr>
        <p:spPr>
          <a:xfrm>
            <a:off x="5782149" y="1620040"/>
            <a:ext cx="6271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11: </a:t>
            </a:r>
            <a:r>
              <a:rPr lang="en-GB" dirty="0"/>
              <a:t>side view of the new chip </a:t>
            </a:r>
            <a:r>
              <a:rPr lang="en-GB" sz="1200" dirty="0"/>
              <a:t>Reproduced from </a:t>
            </a:r>
            <a:r>
              <a:rPr lang="en-GB" sz="1200" dirty="0" err="1"/>
              <a:t>Josina</a:t>
            </a:r>
            <a:r>
              <a:rPr lang="en-GB" sz="1200" dirty="0"/>
              <a:t> Hahne’s master’s thesis defence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0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11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116913" y="5648672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13: </a:t>
            </a:r>
            <a:r>
              <a:rPr lang="en-GB" dirty="0"/>
              <a:t>UV output spectra with new and old gas cell for Argon at 150mW NIR power and 0.4bar rescaled central pressure</a:t>
            </a:r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BA19F2-9A5F-FD47-B863-ED23F0A6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069"/>
            <a:ext cx="5759817" cy="4319634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ED38F2E2-DBD5-F280-9EF0-09F9F4B1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7" y="1506323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455643" y="1032043"/>
            <a:ext cx="10087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simulations indicate that the new chip to delivers broader and more intense UV pulses, in agreement with experiments: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62685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14: </a:t>
            </a:r>
            <a:r>
              <a:rPr lang="en-GB" dirty="0"/>
              <a:t>UV output spectra with new and old gas cell for Neon at 400mW NIR power and 2.0bar rescaled central pressure</a:t>
            </a:r>
          </a:p>
        </p:txBody>
      </p:sp>
    </p:spTree>
    <p:extLst>
      <p:ext uri="{BB962C8B-B14F-4D97-AF65-F5344CB8AC3E}">
        <p14:creationId xmlns:p14="http://schemas.microsoft.com/office/powerpoint/2010/main" val="39696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47756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15: </a:t>
            </a:r>
            <a:r>
              <a:rPr lang="en-GB" dirty="0"/>
              <a:t>UV output spectra with new and old gas cell  and the gradient model for Argon at 150mW NIR power and 0.4bar rescaled central pressure</a:t>
            </a:r>
          </a:p>
        </p:txBody>
      </p:sp>
      <p:pic>
        <p:nvPicPr>
          <p:cNvPr id="8" name="Picture 7" descr="A graph of a mountain&#10;&#10;Description automatically generated">
            <a:extLst>
              <a:ext uri="{FF2B5EF4-FFF2-40B4-BE49-F238E27FC236}">
                <a16:creationId xmlns:a16="http://schemas.microsoft.com/office/drawing/2014/main" id="{CC538A6C-6C28-0AF0-A180-6DF9A5C3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017256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31D4-01A4-A5E4-0598-41689681935F}"/>
              </a:ext>
            </a:extLst>
          </p:cNvPr>
          <p:cNvSpPr txBox="1"/>
          <p:nvPr/>
        </p:nvSpPr>
        <p:spPr>
          <a:xfrm>
            <a:off x="304691" y="1548485"/>
            <a:ext cx="47936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Interestingly, the gradient distribution results in significantly more intense UV output despite being nearly identical to the old cell in the central interaction region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seems to indicate a large absorptive effect of the low-density regions outside the THG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5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5. Discussion &amp; conclusion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13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D243-34CC-30E0-32CC-7E0064A3ED29}"/>
              </a:ext>
            </a:extLst>
          </p:cNvPr>
          <p:cNvSpPr txBox="1"/>
          <p:nvPr/>
        </p:nvSpPr>
        <p:spPr>
          <a:xfrm>
            <a:off x="829938" y="1353449"/>
            <a:ext cx="101413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THG simulations at their current stage resulted in some promising outputs, showing qualitative agreement with both experiment and literature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Some of the results shown will form part of a submission to </a:t>
            </a:r>
            <a:r>
              <a:rPr lang="en-GB" sz="2400" i="1" dirty="0" err="1"/>
              <a:t>JPhys</a:t>
            </a:r>
            <a:r>
              <a:rPr lang="en-GB" sz="2400" i="1" dirty="0"/>
              <a:t> Photonics</a:t>
            </a: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There is significant room for further improvements: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Base the spatial profile of the input beam on measured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Use </a:t>
            </a:r>
            <a:r>
              <a:rPr lang="en-GB" sz="2400" i="1" dirty="0"/>
              <a:t>COMSOL</a:t>
            </a:r>
            <a:r>
              <a:rPr lang="en-GB" sz="2400" dirty="0"/>
              <a:t> simulations to accurately model the gas distribution inside and outside the central interaction region</a:t>
            </a:r>
          </a:p>
          <a:p>
            <a:pPr lvl="1"/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additional expansions, especially with regards to gas density modelling, the simulation code could in the future serve as the basis of a theoretical framework to complement experiments</a:t>
            </a:r>
          </a:p>
        </p:txBody>
      </p:sp>
    </p:spTree>
    <p:extLst>
      <p:ext uri="{BB962C8B-B14F-4D97-AF65-F5344CB8AC3E}">
        <p14:creationId xmlns:p14="http://schemas.microsoft.com/office/powerpoint/2010/main" val="178514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6. Acknowledgments &amp; references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7283" y="6528371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A4AD-CF04-9EA9-97D6-2D2B12460850}"/>
              </a:ext>
            </a:extLst>
          </p:cNvPr>
          <p:cNvSpPr txBox="1"/>
          <p:nvPr/>
        </p:nvSpPr>
        <p:spPr>
          <a:xfrm>
            <a:off x="664805" y="1279096"/>
            <a:ext cx="105155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u="sng" dirty="0"/>
              <a:t>Acknowledgments</a:t>
            </a:r>
          </a:p>
          <a:p>
            <a:pPr marL="0" indent="0">
              <a:buNone/>
            </a:pPr>
            <a:r>
              <a:rPr lang="en-GB" sz="2400" dirty="0"/>
              <a:t>Thank you to </a:t>
            </a:r>
            <a:r>
              <a:rPr lang="en-GB" sz="2400" dirty="0" err="1"/>
              <a:t>Josina</a:t>
            </a:r>
            <a:r>
              <a:rPr lang="en-GB" sz="2400" dirty="0"/>
              <a:t> Hahne and Vincent </a:t>
            </a:r>
            <a:r>
              <a:rPr lang="en-GB" sz="2400" dirty="0" err="1"/>
              <a:t>Wanie</a:t>
            </a:r>
            <a:r>
              <a:rPr lang="en-GB" sz="2400" dirty="0"/>
              <a:t> for all their help with the project as well as to the rest of the CFEL-ATTO team for being so welcoming and friendly.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u="sng" dirty="0"/>
              <a:t>References</a:t>
            </a:r>
          </a:p>
          <a:p>
            <a:pPr marL="0" indent="0" algn="l">
              <a:buNone/>
            </a:pPr>
            <a:r>
              <a:rPr lang="en-GB" sz="2400" dirty="0"/>
              <a:t>[1] C. Brahms and J. C. Travers, “</a:t>
            </a:r>
            <a:r>
              <a:rPr lang="en-GB" sz="2400" i="1" dirty="0" err="1"/>
              <a:t>Luna.jl</a:t>
            </a:r>
            <a:r>
              <a:rPr lang="en-GB" sz="2400" dirty="0"/>
              <a:t>,” (2023); https://doi.org/10.5281/zenodo.8242646</a:t>
            </a:r>
          </a:p>
          <a:p>
            <a:pPr marL="0" indent="0" algn="l">
              <a:buNone/>
            </a:pPr>
            <a:r>
              <a:rPr lang="en-GB" sz="2400" dirty="0"/>
              <a:t>[2] M. </a:t>
            </a:r>
            <a:r>
              <a:rPr lang="en-GB" sz="2400" dirty="0" err="1"/>
              <a:t>Kolesik</a:t>
            </a:r>
            <a:r>
              <a:rPr lang="en-GB" sz="2400" dirty="0"/>
              <a:t> and J. V. Moloney, “</a:t>
            </a:r>
            <a:r>
              <a:rPr lang="en-GB" sz="2400" i="1" dirty="0"/>
              <a:t>Nonlinear optical pulse propagation simulation: From Maxwell’s to unidirectional equations</a:t>
            </a:r>
            <a:r>
              <a:rPr lang="en-GB" sz="2400" dirty="0"/>
              <a:t>,” Phys. Rev. E </a:t>
            </a:r>
            <a:r>
              <a:rPr lang="en-GB" sz="2400" b="1" dirty="0"/>
              <a:t>70</a:t>
            </a:r>
            <a:r>
              <a:rPr lang="en-GB" sz="2400" dirty="0"/>
              <a:t>, 036 604 (2004) </a:t>
            </a:r>
          </a:p>
          <a:p>
            <a:pPr marL="0" indent="0" algn="l">
              <a:buNone/>
            </a:pPr>
            <a:r>
              <a:rPr lang="en-GB" sz="2400" dirty="0"/>
              <a:t>[3] </a:t>
            </a:r>
            <a:r>
              <a:rPr lang="de-DE" sz="2400" dirty="0"/>
              <a:t>F. Reiter, U. Graf, </a:t>
            </a:r>
            <a:r>
              <a:rPr lang="en-GB" sz="2400" dirty="0"/>
              <a:t>et al. “</a:t>
            </a:r>
            <a:r>
              <a:rPr lang="en-GB" sz="2400" i="1" dirty="0"/>
              <a:t>Route to Attosecond Nonlinear Spectroscopy</a:t>
            </a:r>
            <a:r>
              <a:rPr lang="en-GB" sz="2400" dirty="0"/>
              <a:t>,” Phys. Rev. Lett. </a:t>
            </a:r>
            <a:r>
              <a:rPr lang="en-GB" sz="2400" b="1" dirty="0"/>
              <a:t>105</a:t>
            </a:r>
            <a:r>
              <a:rPr lang="en-GB" sz="2400" dirty="0"/>
              <a:t>, 243 902 (2010)</a:t>
            </a:r>
          </a:p>
        </p:txBody>
      </p:sp>
    </p:spTree>
    <p:extLst>
      <p:ext uri="{BB962C8B-B14F-4D97-AF65-F5344CB8AC3E}">
        <p14:creationId xmlns:p14="http://schemas.microsoft.com/office/powerpoint/2010/main" val="27726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1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Motivation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9B994-F1BC-0532-18D1-979503CF2677}"/>
              </a:ext>
            </a:extLst>
          </p:cNvPr>
          <p:cNvSpPr txBox="1"/>
          <p:nvPr/>
        </p:nvSpPr>
        <p:spPr>
          <a:xfrm>
            <a:off x="390328" y="1199535"/>
            <a:ext cx="615976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CFEL-ATTO group uses THG of few-femtosecond IR laser pulses in a gas cell to generate ultrashort UV pulses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aim of this project was to produce simulations of the THG process to: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Reproduce the experimental conditions in the gas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Study the effects and parameters shaping UV generation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Compare the new gas chip to the old (2019) gas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1" dirty="0"/>
              <a:t>The resulting simulations can, at this stage, be viewed as a first approximation</a:t>
            </a:r>
          </a:p>
          <a:p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E74F-2707-4E8A-95D6-D392F43735AD}"/>
              </a:ext>
            </a:extLst>
          </p:cNvPr>
          <p:cNvSpPr txBox="1"/>
          <p:nvPr/>
        </p:nvSpPr>
        <p:spPr>
          <a:xfrm>
            <a:off x="6869772" y="5751871"/>
            <a:ext cx="532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</a:t>
            </a:r>
            <a:r>
              <a:rPr lang="en-GB" dirty="0"/>
              <a:t>: the fused silica chip used for gas confinement. </a:t>
            </a:r>
            <a:r>
              <a:rPr lang="en-GB" sz="1400" dirty="0"/>
              <a:t>Reproduced from </a:t>
            </a:r>
            <a:r>
              <a:rPr lang="en-GB" sz="1400" dirty="0" err="1"/>
              <a:t>Josina</a:t>
            </a:r>
            <a:r>
              <a:rPr lang="en-GB" sz="1400" dirty="0"/>
              <a:t> Hahne’s master’s thesis defence</a:t>
            </a:r>
            <a:endParaRPr lang="en-GB" dirty="0"/>
          </a:p>
        </p:txBody>
      </p:sp>
      <p:pic>
        <p:nvPicPr>
          <p:cNvPr id="9" name="Picture 8" descr="A diagram of a gas pump&#10;&#10;Description automatically generated">
            <a:extLst>
              <a:ext uri="{FF2B5EF4-FFF2-40B4-BE49-F238E27FC236}">
                <a16:creationId xmlns:a16="http://schemas.microsoft.com/office/drawing/2014/main" id="{571B4DBF-6363-3926-AD15-8DF58D6D2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904477"/>
            <a:ext cx="4288856" cy="47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2. Background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3</a:t>
            </a:fld>
            <a:endParaRPr lang="en-GB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/>
              <p:nvPr/>
            </p:nvSpPr>
            <p:spPr>
              <a:xfrm>
                <a:off x="455645" y="1423342"/>
                <a:ext cx="10917206" cy="438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n-lt"/>
                  </a:rPr>
                  <a:t>The simulations were produced using the </a:t>
                </a: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i="1" dirty="0">
                    <a:latin typeface="+mn-lt"/>
                  </a:rPr>
                  <a:t> </a:t>
                </a:r>
                <a:r>
                  <a:rPr lang="en-GB" sz="2400" dirty="0">
                    <a:latin typeface="+mn-lt"/>
                  </a:rPr>
                  <a:t>propagation solver [1], which formed the basis of a software package produced for the project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dirty="0">
                    <a:latin typeface="+mn-lt"/>
                  </a:rPr>
                  <a:t> numerically solves the unidirectional pulse propagation equation (UPPE), which is derived from Maxwell’s Equations without a</a:t>
                </a:r>
                <a:r>
                  <a:rPr lang="en-GB" sz="2400" dirty="0"/>
                  <a:t> slowly-varying envelope approximation [2]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nonlinear polarisation response in </a:t>
                </a:r>
                <a:r>
                  <a:rPr lang="en-GB" sz="2400" i="1" dirty="0" err="1"/>
                  <a:t>Luna.jl</a:t>
                </a:r>
                <a:r>
                  <a:rPr lang="en-GB" sz="2400" dirty="0"/>
                  <a:t> considers the Kerr effect as well as photo-ionisation: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𝐾𝑒𝑟𝑟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𝑖𝑜𝑛</m:t>
                        </m:r>
                      </m:sup>
                    </m:sSup>
                  </m:oMath>
                </a14:m>
                <a:r>
                  <a:rPr lang="en-GB" sz="2400" dirty="0"/>
                  <a:t>, with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n-lt"/>
                </a:endParaRPr>
              </a:p>
              <a:p>
                <a:endParaRPr lang="en-GB" sz="2600" dirty="0"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45" y="1423342"/>
                <a:ext cx="10917206" cy="4382354"/>
              </a:xfrm>
              <a:prstGeom prst="rect">
                <a:avLst/>
              </a:prstGeom>
              <a:blipFill>
                <a:blip r:embed="rId3"/>
                <a:stretch>
                  <a:fillRect l="-782" t="-11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/>
              <p:nvPr/>
            </p:nvSpPr>
            <p:spPr>
              <a:xfrm>
                <a:off x="2868879" y="4042364"/>
                <a:ext cx="3631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𝐾𝑒𝑟𝑟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79" y="4042364"/>
                <a:ext cx="3631379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/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0719D8-0E0A-DC86-4101-28B3B7B8981D}"/>
              </a:ext>
            </a:extLst>
          </p:cNvPr>
          <p:cNvSpPr txBox="1"/>
          <p:nvPr/>
        </p:nvSpPr>
        <p:spPr>
          <a:xfrm>
            <a:off x="10189792" y="497299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937A8-C865-A68B-CF65-EC3F12E3B9DE}"/>
              </a:ext>
            </a:extLst>
          </p:cNvPr>
          <p:cNvSpPr txBox="1"/>
          <p:nvPr/>
        </p:nvSpPr>
        <p:spPr>
          <a:xfrm>
            <a:off x="8147329" y="39826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/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is the ionisation potential,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GB" dirty="0"/>
                  <a:t> is the number of free electrons and all other symbols have their usual meaning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blipFill>
                <a:blip r:embed="rId6"/>
                <a:stretch>
                  <a:fillRect l="-749" t="-4587" b="-146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3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</a:t>
            </a:r>
            <a:r>
              <a:rPr lang="en-US" b="1" spc="-1" dirty="0">
                <a:solidFill>
                  <a:srgbClr val="009FDF"/>
                </a:solidFill>
                <a:latin typeface="Arial"/>
              </a:rPr>
              <a:t>Simulation inputs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959" y="6509709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5C5F-C46B-1802-3591-D41672ECEFD7}"/>
              </a:ext>
            </a:extLst>
          </p:cNvPr>
          <p:cNvSpPr txBox="1"/>
          <p:nvPr/>
        </p:nvSpPr>
        <p:spPr>
          <a:xfrm>
            <a:off x="222379" y="1176830"/>
            <a:ext cx="606910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simulation input was based on measured data, as far as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Time-intensity data of the IR input beam is read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The spatial profile of the input beam is assumed to be a Gaussian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The gas density profile in the central interaction region is approximated using a gradient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While a variety of gases, pressures, and input powers can be simulated, this presentation focusses on Argon and Neon</a:t>
            </a:r>
          </a:p>
          <a:p>
            <a:endParaRPr lang="en-GB" dirty="0"/>
          </a:p>
        </p:txBody>
      </p:sp>
      <p:pic>
        <p:nvPicPr>
          <p:cNvPr id="4" name="Picture 3" descr="A red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EF0D2CAA-F022-232D-652C-C21726EE6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66" y="6210"/>
            <a:ext cx="384020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577D9-3CA5-5E66-A262-993613DB7583}"/>
              </a:ext>
            </a:extLst>
          </p:cNvPr>
          <p:cNvSpPr txBox="1"/>
          <p:nvPr/>
        </p:nvSpPr>
        <p:spPr>
          <a:xfrm>
            <a:off x="7125408" y="28398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2</a:t>
            </a:r>
            <a:r>
              <a:rPr lang="en-GB" dirty="0"/>
              <a:t>: NIR input pulse in the time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/>
              <p:nvPr/>
            </p:nvSpPr>
            <p:spPr>
              <a:xfrm>
                <a:off x="0" y="4502020"/>
                <a:ext cx="5813450" cy="669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2020"/>
                <a:ext cx="5813450" cy="669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F5698D-197D-D1A3-3B95-E2D390412FD0}"/>
              </a:ext>
            </a:extLst>
          </p:cNvPr>
          <p:cNvSpPr txBox="1"/>
          <p:nvPr/>
        </p:nvSpPr>
        <p:spPr>
          <a:xfrm>
            <a:off x="5931524" y="458108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AAC93-3B5B-522C-9BF0-66C994AD259F}"/>
              </a:ext>
            </a:extLst>
          </p:cNvPr>
          <p:cNvSpPr txBox="1"/>
          <p:nvPr/>
        </p:nvSpPr>
        <p:spPr>
          <a:xfrm>
            <a:off x="6992807" y="6085338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3</a:t>
            </a:r>
            <a:r>
              <a:rPr lang="en-GB" dirty="0"/>
              <a:t>: gradient model of the gas distribution</a:t>
            </a:r>
          </a:p>
        </p:txBody>
      </p:sp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505A3F-95FB-ABBF-962C-E831A7802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7" y="3186927"/>
            <a:ext cx="3840203" cy="28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6228F6-0209-F8C4-E0ED-06D3E8F2E7B1}"/>
              </a:ext>
            </a:extLst>
          </p:cNvPr>
          <p:cNvSpPr/>
          <p:nvPr/>
        </p:nvSpPr>
        <p:spPr>
          <a:xfrm>
            <a:off x="9608820" y="449580"/>
            <a:ext cx="243840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575174-92DD-B9B1-3782-ED77596564FE}"/>
                  </a:ext>
                </a:extLst>
              </p:cNvPr>
              <p:cNvSpPr txBox="1"/>
              <p:nvPr/>
            </p:nvSpPr>
            <p:spPr>
              <a:xfrm>
                <a:off x="9667876" y="382905"/>
                <a:ext cx="1637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575174-92DD-B9B1-3782-ED7759656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76" y="382905"/>
                <a:ext cx="163732" cy="246221"/>
              </a:xfrm>
              <a:prstGeom prst="rect">
                <a:avLst/>
              </a:prstGeom>
              <a:blipFill>
                <a:blip r:embed="rId6"/>
                <a:stretch>
                  <a:fillRect l="-14815" r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1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5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person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30062CC2-C69A-35C0-2B83-4BC8A761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6" y="1494815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7462" y="5758951"/>
            <a:ext cx="5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</a:t>
            </a:r>
            <a:r>
              <a:rPr lang="en-GB" dirty="0"/>
              <a:t>: Normalised UV output energies for Argon with 150mW</a:t>
            </a:r>
          </a:p>
          <a:p>
            <a:r>
              <a:rPr lang="en-GB" dirty="0"/>
              <a:t>input beam power. Simulation pressures are rescaled.</a:t>
            </a:r>
          </a:p>
        </p:txBody>
      </p:sp>
      <p:pic>
        <p:nvPicPr>
          <p:cNvPr id="13" name="Picture 12" descr="A graph of a pressure&#10;&#10;Description automatically generated">
            <a:extLst>
              <a:ext uri="{FF2B5EF4-FFF2-40B4-BE49-F238E27FC236}">
                <a16:creationId xmlns:a16="http://schemas.microsoft.com/office/drawing/2014/main" id="{2EF06A28-14AA-284A-8775-E427F0EC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99" y="1467311"/>
            <a:ext cx="5759817" cy="431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3" y="1032043"/>
            <a:ext cx="11319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simulated UV energies qualitatively reproduce experimental trends, although energy values are overestimated by a factor of 10 and pressures must be rescaled (factor 2.5):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97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</a:t>
            </a:r>
            <a:r>
              <a:rPr lang="en-GB" dirty="0"/>
              <a:t>: Normalised UV output energies for Neon with 400mW</a:t>
            </a:r>
          </a:p>
          <a:p>
            <a:r>
              <a:rPr lang="en-GB" dirty="0"/>
              <a:t>input beam power. Simulation pressures are rescaled.</a:t>
            </a:r>
          </a:p>
        </p:txBody>
      </p:sp>
    </p:spTree>
    <p:extLst>
      <p:ext uri="{BB962C8B-B14F-4D97-AF65-F5344CB8AC3E}">
        <p14:creationId xmlns:p14="http://schemas.microsoft.com/office/powerpoint/2010/main" val="90945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6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mountain&#10;&#10;Description automatically generated">
            <a:extLst>
              <a:ext uri="{FF2B5EF4-FFF2-40B4-BE49-F238E27FC236}">
                <a16:creationId xmlns:a16="http://schemas.microsoft.com/office/drawing/2014/main" id="{148304B6-77E5-216F-0C5B-ED1B1526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5" y="1506323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407880" y="5777465"/>
            <a:ext cx="4716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6</a:t>
            </a:r>
            <a:r>
              <a:rPr lang="en-GB" dirty="0"/>
              <a:t>: UV output spectra for Argon with 150mW</a:t>
            </a:r>
          </a:p>
          <a:p>
            <a:r>
              <a:rPr lang="en-GB" dirty="0"/>
              <a:t>input beam power and 0.4bar central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490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</a:t>
            </a:r>
            <a:r>
              <a:rPr lang="en-GB" dirty="0"/>
              <a:t>: UV output spectra for Neon with 400mW input beam power and 2.0bar central pressure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2" y="1032043"/>
            <a:ext cx="10890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Using rescaled pressures, the simulated UV spectra agree reasonably well with experiment: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8C65EFFE-F2FD-5131-DA8A-40A27F02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56" y="1415981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0" y="200359"/>
            <a:ext cx="8609698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7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C7B95-C893-4E86-2AD5-910D521A44B1}"/>
              </a:ext>
            </a:extLst>
          </p:cNvPr>
          <p:cNvSpPr txBox="1"/>
          <p:nvPr/>
        </p:nvSpPr>
        <p:spPr>
          <a:xfrm>
            <a:off x="1011719" y="4522725"/>
            <a:ext cx="33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</a:t>
            </a:r>
            <a:r>
              <a:rPr lang="en-GB" dirty="0"/>
              <a:t>: UV output spectra at different (rescaled) central pressures. Left column: Argon (150mW), right column: Neon (400mW). Upper row: simulations, bottom row: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2FB5D-77BE-719D-3DCD-328636353098}"/>
              </a:ext>
            </a:extLst>
          </p:cNvPr>
          <p:cNvSpPr txBox="1"/>
          <p:nvPr/>
        </p:nvSpPr>
        <p:spPr>
          <a:xfrm>
            <a:off x="455644" y="1235197"/>
            <a:ext cx="3528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Across different (rescaled) pressures, general spectral trends can be reproduced:</a:t>
            </a:r>
          </a:p>
        </p:txBody>
      </p:sp>
      <p:pic>
        <p:nvPicPr>
          <p:cNvPr id="9" name="Picture 8" descr="A graph of a flame&#10;&#10;Description automatically generated with medium confidence">
            <a:extLst>
              <a:ext uri="{FF2B5EF4-FFF2-40B4-BE49-F238E27FC236}">
                <a16:creationId xmlns:a16="http://schemas.microsoft.com/office/drawing/2014/main" id="{9EEAEDEE-A106-2D3D-C655-E934E32C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4" y="760809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3BEAF8-E22F-9F84-B26F-F6EEC8919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9" y="769217"/>
            <a:ext cx="3840203" cy="2880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80B451D-3AB8-19CC-0ED5-B74B20460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96" y="3564701"/>
            <a:ext cx="3840203" cy="288000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7D2ADD-E649-DF24-DD2B-2CCB73AB9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8" y="3556293"/>
            <a:ext cx="3840203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7EE19-381F-1DDA-0A82-A1B15366F8B1}"/>
              </a:ext>
            </a:extLst>
          </p:cNvPr>
          <p:cNvSpPr txBox="1"/>
          <p:nvPr/>
        </p:nvSpPr>
        <p:spPr>
          <a:xfrm>
            <a:off x="4858569" y="389710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(meas.)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55F97-EA06-F836-BA3E-EECAD320FEE3}"/>
              </a:ext>
            </a:extLst>
          </p:cNvPr>
          <p:cNvSpPr txBox="1"/>
          <p:nvPr/>
        </p:nvSpPr>
        <p:spPr>
          <a:xfrm>
            <a:off x="4858569" y="106619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(sim.)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67883-026C-B861-FE10-845D627BF2DE}"/>
              </a:ext>
            </a:extLst>
          </p:cNvPr>
          <p:cNvSpPr txBox="1"/>
          <p:nvPr/>
        </p:nvSpPr>
        <p:spPr>
          <a:xfrm>
            <a:off x="9797573" y="562637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(meas.)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793C6-B2DB-0CE9-C63A-5559B209891E}"/>
              </a:ext>
            </a:extLst>
          </p:cNvPr>
          <p:cNvSpPr txBox="1"/>
          <p:nvPr/>
        </p:nvSpPr>
        <p:spPr>
          <a:xfrm>
            <a:off x="9797572" y="277993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(sim.)</a:t>
            </a:r>
          </a:p>
        </p:txBody>
      </p:sp>
    </p:spTree>
    <p:extLst>
      <p:ext uri="{BB962C8B-B14F-4D97-AF65-F5344CB8AC3E}">
        <p14:creationId xmlns:p14="http://schemas.microsoft.com/office/powerpoint/2010/main" val="52562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 Self-defocusing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8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A5647-1A90-E7B6-B4BB-5133B675E24B}"/>
              </a:ext>
            </a:extLst>
          </p:cNvPr>
          <p:cNvSpPr txBox="1"/>
          <p:nvPr/>
        </p:nvSpPr>
        <p:spPr>
          <a:xfrm>
            <a:off x="211099" y="1174982"/>
            <a:ext cx="4295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show that ionisation-induced self-defocusing at the trailing edge of the UV pulse contributes to pulse compression, in qualitative agreement with literature [3]: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D8651-C708-7A10-D8A6-3298F0FA190B}"/>
              </a:ext>
            </a:extLst>
          </p:cNvPr>
          <p:cNvSpPr txBox="1"/>
          <p:nvPr/>
        </p:nvSpPr>
        <p:spPr>
          <a:xfrm>
            <a:off x="1095695" y="5060374"/>
            <a:ext cx="3550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</a:t>
            </a:r>
            <a:r>
              <a:rPr lang="en-GB" dirty="0"/>
              <a:t>: UV output beam with (left column) and without (right column) ionisation using Argon at 150mW NIR power and 0.4bar rescaled central pressure</a:t>
            </a:r>
          </a:p>
        </p:txBody>
      </p:sp>
      <p:pic>
        <p:nvPicPr>
          <p:cNvPr id="10" name="Picture 9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A3E2C22-310F-3A29-2480-6DC43817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33" y="774662"/>
            <a:ext cx="3840203" cy="2880000"/>
          </a:xfrm>
          <a:prstGeom prst="rect">
            <a:avLst/>
          </a:prstGeom>
        </p:spPr>
      </p:pic>
      <p:pic>
        <p:nvPicPr>
          <p:cNvPr id="14" name="Picture 13" descr="A rainbow colored circle with numbers and lines&#10;&#10;Description automatically generated">
            <a:extLst>
              <a:ext uri="{FF2B5EF4-FFF2-40B4-BE49-F238E27FC236}">
                <a16:creationId xmlns:a16="http://schemas.microsoft.com/office/drawing/2014/main" id="{7916A7B8-EAA8-C3A7-F498-73A402B33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63" y="751273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">
            <a:extLst>
              <a:ext uri="{FF2B5EF4-FFF2-40B4-BE49-F238E27FC236}">
                <a16:creationId xmlns:a16="http://schemas.microsoft.com/office/drawing/2014/main" id="{25ED1729-C704-1525-5EA9-AA03D9D9A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58" y="3613271"/>
            <a:ext cx="3840203" cy="2880000"/>
          </a:xfrm>
          <a:prstGeom prst="rect">
            <a:avLst/>
          </a:prstGeom>
        </p:spPr>
      </p:pic>
      <p:pic>
        <p:nvPicPr>
          <p:cNvPr id="21" name="Picture 2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55C621-B89A-AEAF-59D8-CCFA58A34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94" y="3613271"/>
            <a:ext cx="3840203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77514-A76C-8696-CD3B-07415A247E04}"/>
              </a:ext>
            </a:extLst>
          </p:cNvPr>
          <p:cNvSpPr txBox="1"/>
          <p:nvPr/>
        </p:nvSpPr>
        <p:spPr>
          <a:xfrm>
            <a:off x="6762047" y="2834383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7FB24-E128-9217-50D4-3A923A8E0DAC}"/>
              </a:ext>
            </a:extLst>
          </p:cNvPr>
          <p:cNvSpPr txBox="1"/>
          <p:nvPr/>
        </p:nvSpPr>
        <p:spPr>
          <a:xfrm>
            <a:off x="6923778" y="552971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A4B6A-BF0D-5335-8095-81E74445D9D7}"/>
              </a:ext>
            </a:extLst>
          </p:cNvPr>
          <p:cNvSpPr txBox="1"/>
          <p:nvPr/>
        </p:nvSpPr>
        <p:spPr>
          <a:xfrm>
            <a:off x="10234716" y="283438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6D115-F2F3-0128-B3E7-2EE2C82D9A54}"/>
              </a:ext>
            </a:extLst>
          </p:cNvPr>
          <p:cNvSpPr txBox="1"/>
          <p:nvPr/>
        </p:nvSpPr>
        <p:spPr>
          <a:xfrm>
            <a:off x="10611387" y="552971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7B5C7-B71B-D6E8-CE16-DCC8F46A3172}"/>
              </a:ext>
            </a:extLst>
          </p:cNvPr>
          <p:cNvSpPr/>
          <p:nvPr/>
        </p:nvSpPr>
        <p:spPr>
          <a:xfrm>
            <a:off x="7075170" y="4002405"/>
            <a:ext cx="175260" cy="121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C69F41-042D-AB6E-E133-52257C9530BC}"/>
                  </a:ext>
                </a:extLst>
              </p:cNvPr>
              <p:cNvSpPr txBox="1"/>
              <p:nvPr/>
            </p:nvSpPr>
            <p:spPr>
              <a:xfrm>
                <a:off x="6994556" y="3893860"/>
                <a:ext cx="2368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C69F41-042D-AB6E-E133-52257C953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556" y="3893860"/>
                <a:ext cx="23681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686D3F2-A880-4714-2E60-565999F92080}"/>
              </a:ext>
            </a:extLst>
          </p:cNvPr>
          <p:cNvSpPr/>
          <p:nvPr/>
        </p:nvSpPr>
        <p:spPr>
          <a:xfrm>
            <a:off x="10815320" y="4002405"/>
            <a:ext cx="185174" cy="121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3D86A3-E108-32AC-6260-01EF0C0453B6}"/>
                  </a:ext>
                </a:extLst>
              </p:cNvPr>
              <p:cNvSpPr txBox="1"/>
              <p:nvPr/>
            </p:nvSpPr>
            <p:spPr>
              <a:xfrm>
                <a:off x="10763684" y="3884252"/>
                <a:ext cx="2368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3D86A3-E108-32AC-6260-01EF0C04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684" y="3884252"/>
                <a:ext cx="23681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36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.III Effects of chirp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9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B460-199C-81DC-585A-250C34B2710C}"/>
              </a:ext>
            </a:extLst>
          </p:cNvPr>
          <p:cNvSpPr txBox="1"/>
          <p:nvPr/>
        </p:nvSpPr>
        <p:spPr>
          <a:xfrm>
            <a:off x="211099" y="1174982"/>
            <a:ext cx="4295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indicate that using chirped input pulses could potentially improve UV pulse properties: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CA60-8EF7-3C0C-88CC-B068800E9AD0}"/>
              </a:ext>
            </a:extLst>
          </p:cNvPr>
          <p:cNvSpPr txBox="1"/>
          <p:nvPr/>
        </p:nvSpPr>
        <p:spPr>
          <a:xfrm>
            <a:off x="1186793" y="4704369"/>
            <a:ext cx="3569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10</a:t>
            </a:r>
            <a:r>
              <a:rPr lang="en-GB" dirty="0"/>
              <a:t>: UV output spectra and temporal profiles for different GVD values of the input pulse. Left column: Argon (150mW, 0.4bar), right column: Neon (400mW, 2.0bar); pressures rescaled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5BE425DD-EDFF-CC31-3AB0-D402C65A0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53" y="3425914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870F49-CB53-FEF6-5DBB-CA771C5D1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91" y="3425914"/>
            <a:ext cx="3840203" cy="2880000"/>
          </a:xfrm>
          <a:prstGeom prst="rect">
            <a:avLst/>
          </a:prstGeom>
        </p:spPr>
      </p:pic>
      <p:pic>
        <p:nvPicPr>
          <p:cNvPr id="16" name="Picture 1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69BC3CC-46D3-37EA-C114-E903DAB0C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2" y="753489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335291-541D-534A-F504-E283C6BE1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90" y="772151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5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1219</Words>
  <Application>Microsoft Office PowerPoint</Application>
  <PresentationFormat>Widescreen</PresentationFormat>
  <Paragraphs>114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Modelling of nonlinear light up-conversion from intense femtosecond laser pulses</vt:lpstr>
      <vt:lpstr>1. Motivation</vt:lpstr>
      <vt:lpstr>2. Background</vt:lpstr>
      <vt:lpstr>3. Simulation inputs</vt:lpstr>
      <vt:lpstr>4.I Comparison with experiment</vt:lpstr>
      <vt:lpstr>4.I Comparison with experiment</vt:lpstr>
      <vt:lpstr>4.I Comparison with experiment</vt:lpstr>
      <vt:lpstr>4.II Self-defocusing</vt:lpstr>
      <vt:lpstr>4.III Effects of chirp</vt:lpstr>
      <vt:lpstr>4.IV Comparing the gas cells</vt:lpstr>
      <vt:lpstr>4.IV Comparing the gas cells</vt:lpstr>
      <vt:lpstr>4.IV Comparing the gas cells</vt:lpstr>
      <vt:lpstr>5. Discussion &amp; conclusion</vt:lpstr>
      <vt:lpstr>6. Acknowledgments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22</cp:revision>
  <dcterms:created xsi:type="dcterms:W3CDTF">2023-08-29T12:04:02Z</dcterms:created>
  <dcterms:modified xsi:type="dcterms:W3CDTF">2023-09-01T14:08:53Z</dcterms:modified>
</cp:coreProperties>
</file>